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4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6D"/>
    <a:srgbClr val="10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20" y="564"/>
      </p:cViewPr>
      <p:guideLst>
        <p:guide orient="horz" pos="157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00300" y="208711"/>
            <a:ext cx="1170431" cy="5394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76502" y="172135"/>
            <a:ext cx="1170940" cy="576580"/>
          </a:xfrm>
          <a:custGeom>
            <a:avLst/>
            <a:gdLst/>
            <a:ahLst/>
            <a:cxnLst/>
            <a:rect l="l" t="t" r="r" b="b"/>
            <a:pathLst>
              <a:path w="1170940" h="576580">
                <a:moveTo>
                  <a:pt x="1170431" y="0"/>
                </a:moveTo>
                <a:lnTo>
                  <a:pt x="0" y="0"/>
                </a:lnTo>
                <a:lnTo>
                  <a:pt x="0" y="576072"/>
                </a:lnTo>
                <a:lnTo>
                  <a:pt x="1170431" y="576072"/>
                </a:lnTo>
                <a:lnTo>
                  <a:pt x="1170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9953" y="1017724"/>
            <a:ext cx="8144093" cy="5441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491" y="1742182"/>
            <a:ext cx="8119016" cy="2039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17900" y="4827692"/>
            <a:ext cx="225425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7296" y="63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962327" y="0"/>
            <a:ext cx="5182235" cy="5143500"/>
            <a:chOff x="3962327" y="0"/>
            <a:chExt cx="5182235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27" y="0"/>
              <a:ext cx="5181660" cy="51434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4018021"/>
              <a:ext cx="1066800" cy="83210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321548" y="4092959"/>
            <a:ext cx="10636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600" b="0" spc="4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全球分</a:t>
            </a:r>
            <a:r>
              <a:rPr sz="1600" b="0" spc="35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销</a:t>
            </a:r>
            <a:r>
              <a:rPr sz="1600" b="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商 </a:t>
            </a:r>
            <a:r>
              <a:rPr sz="1600" b="0" spc="4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合规</a:t>
            </a:r>
            <a:r>
              <a:rPr sz="16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工具包</a:t>
            </a:r>
            <a:endParaRPr sz="16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44800"/>
            <a:ext cx="7286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rgbClr val="10FAFF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免责声明：</a:t>
            </a:r>
            <a:r>
              <a:rPr lang="ja-JP" altLang="en-US" sz="1200" dirty="0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请注意，本文档来自先进医疗技术协会</a:t>
            </a:r>
            <a:r>
              <a:rPr lang="en-US" altLang="ja-JP" sz="1200" dirty="0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(</a:t>
            </a:r>
            <a:r>
              <a:rPr lang="en-US" sz="1200" dirty="0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Advanced Medical Technology Association®、 </a:t>
            </a:r>
            <a:r>
              <a:rPr lang="en-US" sz="1200" dirty="0" err="1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AdvaMed</a:t>
            </a:r>
            <a:r>
              <a:rPr lang="en-US" sz="1200" dirty="0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®) </a:t>
            </a:r>
            <a:r>
              <a:rPr lang="ja-JP" altLang="en-US" sz="1200" dirty="0" smtClean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网站上的“全球经销商合规工具包”，其网址为 </a:t>
            </a:r>
            <a:r>
              <a:rPr lang="en-US" sz="1200" u="sng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https://link.edgepilot.com/s/9e91f19e/</a:t>
            </a:r>
            <a:br>
              <a:rPr lang="en-US" sz="1200" u="sng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lang="en-US" sz="1200" u="sng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we7yS5mpEEOE6i0BrMxUkw?u=https://www.advamed.org/issues/ethics-compliance/global-distributor-compliance-toolkit</a:t>
            </a:r>
            <a:endParaRPr lang="en-US" sz="1200" u="sng" dirty="0">
              <a:solidFill>
                <a:srgbClr val="006C6D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13" name="object 7"/>
          <p:cNvSpPr txBox="1"/>
          <p:nvPr/>
        </p:nvSpPr>
        <p:spPr>
          <a:xfrm>
            <a:off x="360000" y="788356"/>
            <a:ext cx="6922770" cy="2396169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4200" dirty="0" smtClean="0">
              <a:latin typeface="Noto Sans CJK SC Regular"/>
              <a:cs typeface="Noto Sans CJK SC Regular"/>
            </a:endParaRPr>
          </a:p>
          <a:p>
            <a:pPr marL="203200">
              <a:lnSpc>
                <a:spcPct val="100000"/>
              </a:lnSpc>
            </a:pPr>
            <a:r>
              <a:rPr sz="4200" spc="-4200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全</a:t>
            </a:r>
            <a:r>
              <a:rPr sz="6300" baseline="-60185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关</a:t>
            </a:r>
            <a:r>
              <a:rPr sz="4200" spc="-4200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球</a:t>
            </a:r>
            <a:r>
              <a:rPr sz="6300" baseline="-60185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键</a:t>
            </a:r>
            <a:r>
              <a:rPr sz="4200" spc="-4200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合</a:t>
            </a:r>
            <a:r>
              <a:rPr sz="6300" baseline="-60185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领</a:t>
            </a:r>
            <a:r>
              <a:rPr sz="4200" spc="-4200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规</a:t>
            </a:r>
            <a:r>
              <a:rPr sz="6300" baseline="-60185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域</a:t>
            </a:r>
            <a:r>
              <a:rPr sz="4200" dirty="0" err="1" smtClean="0">
                <a:solidFill>
                  <a:srgbClr val="F2F2F3"/>
                </a:solidFill>
                <a:latin typeface="Noto Sans CJK SC Regular"/>
                <a:cs typeface="Noto Sans CJK SC Regular"/>
              </a:rPr>
              <a:t>的</a:t>
            </a:r>
            <a:endParaRPr sz="4200" dirty="0">
              <a:latin typeface="Noto Sans CJK SC Regular"/>
              <a:cs typeface="Noto Sans CJK SC Regular"/>
            </a:endParaRPr>
          </a:p>
          <a:p>
            <a:pPr marL="203200">
              <a:lnSpc>
                <a:spcPct val="100000"/>
              </a:lnSpc>
              <a:spcBef>
                <a:spcPts val="6100"/>
              </a:spcBef>
            </a:pPr>
            <a:r>
              <a:rPr sz="1950" b="0" spc="85" dirty="0">
                <a:solidFill>
                  <a:srgbClr val="AAD0C7"/>
                </a:solidFill>
                <a:latin typeface="Noto Sans CJK SC Medium"/>
                <a:cs typeface="Noto Sans CJK SC Medium"/>
              </a:rPr>
              <a:t>简介</a:t>
            </a:r>
            <a:endParaRPr sz="1950" dirty="0">
              <a:latin typeface="Noto Sans CJK SC Medium"/>
              <a:cs typeface="Noto Sans CJK SC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70597" y="166878"/>
            <a:ext cx="1872614" cy="581660"/>
            <a:chOff x="7070597" y="166878"/>
            <a:chExt cx="1872614" cy="5816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70597" y="199639"/>
              <a:ext cx="1796033" cy="5486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72400" y="166878"/>
              <a:ext cx="1170940" cy="576580"/>
            </a:xfrm>
            <a:custGeom>
              <a:avLst/>
              <a:gdLst/>
              <a:ahLst/>
              <a:cxnLst/>
              <a:rect l="l" t="t" r="r" b="b"/>
              <a:pathLst>
                <a:path w="1170940" h="576580">
                  <a:moveTo>
                    <a:pt x="1170431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1170431" y="576072"/>
                  </a:lnTo>
                  <a:lnTo>
                    <a:pt x="1170431" y="0"/>
                  </a:lnTo>
                  <a:close/>
                </a:path>
              </a:pathLst>
            </a:custGeom>
            <a:solidFill>
              <a:srgbClr val="1F3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51140" y="241489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851140" y="470089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F2F2F3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99953" y="1017724"/>
            <a:ext cx="175387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2F2F3"/>
                </a:solidFill>
              </a:rPr>
              <a:t>诚信经营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2491" y="1742182"/>
            <a:ext cx="7073900" cy="20396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  <a:tabLst>
                <a:tab pos="3631565" algn="l"/>
              </a:tabLst>
            </a:pPr>
            <a:r>
              <a:rPr sz="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我们的行业受到高度监管，因此，了解	守您开展业务所在各国的法律至关重</a:t>
            </a:r>
            <a:r>
              <a:rPr sz="1500" spc="-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要</a:t>
            </a:r>
            <a:endParaRPr sz="150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10000"/>
              </a:lnSpc>
            </a:pPr>
            <a:r>
              <a:rPr sz="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合规不仅意味着遵守法律、法规、政策和规章的文字表述，更意味着遵守这些法律、 法规、政策和规章的核心精神。</a:t>
            </a:r>
            <a:endParaRPr sz="1500">
              <a:latin typeface="Noto Sans CJK SC Regular"/>
              <a:cs typeface="Noto Sans CJK SC Regular"/>
            </a:endParaRPr>
          </a:p>
          <a:p>
            <a:pPr marL="12700" marR="195580">
              <a:lnSpc>
                <a:spcPct val="110000"/>
              </a:lnSpc>
              <a:spcBef>
                <a:spcPts val="994"/>
              </a:spcBef>
            </a:pPr>
            <a:r>
              <a:rPr sz="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制定有效的合规计划对于在履行业务职责时保持最高道德标准，同时遵守所有适用 的法律、法规和条例至关重要。</a:t>
            </a:r>
            <a:endParaRPr sz="15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本次培训旨在帮助您制定有效的合规计划，解决反贿赂和反腐败问</a:t>
            </a:r>
            <a:r>
              <a:rPr sz="1500" spc="-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题</a:t>
            </a:r>
            <a:endParaRPr sz="15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dirty="0">
                <a:solidFill>
                  <a:srgbClr val="F2F2F3"/>
                </a:solidFill>
                <a:latin typeface="Noto Sans CJK SC Regular"/>
                <a:cs typeface="Noto Sans CJK SC Regular"/>
              </a:rPr>
              <a:t>无论是公司行为，或是代表公司行事的第三方行为，反腐败法均绝不姑息。</a:t>
            </a:r>
            <a:endParaRPr sz="1500">
              <a:latin typeface="Noto Sans CJK SC Regular"/>
              <a:cs typeface="Noto Sans CJK SC Regula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0597" y="179832"/>
            <a:ext cx="1872614" cy="576580"/>
            <a:chOff x="7070597" y="179832"/>
            <a:chExt cx="1872614" cy="576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70597" y="204211"/>
              <a:ext cx="1796033" cy="5486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204210"/>
              <a:ext cx="1170431" cy="5394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72400" y="179832"/>
              <a:ext cx="1170940" cy="576580"/>
            </a:xfrm>
            <a:custGeom>
              <a:avLst/>
              <a:gdLst/>
              <a:ahLst/>
              <a:cxnLst/>
              <a:rect l="l" t="t" r="r" b="b"/>
              <a:pathLst>
                <a:path w="1170940" h="576580">
                  <a:moveTo>
                    <a:pt x="1170431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1170431" y="576072"/>
                  </a:lnTo>
                  <a:lnTo>
                    <a:pt x="1170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51140" y="254701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1140" y="483301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99953" y="1017724"/>
            <a:ext cx="391414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全球合规的关键领域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657" y="3603454"/>
            <a:ext cx="8623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识别政府官员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83620" y="3623395"/>
            <a:ext cx="8623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识别利益冲突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2164" y="3612797"/>
            <a:ext cx="10020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防止贿赂和腐败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7959" y="3612797"/>
            <a:ext cx="114109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确保往来账目和记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17547" y="3822384"/>
            <a:ext cx="7226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录完整准确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48001" y="3603454"/>
            <a:ext cx="10020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与专业医疗人士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48001" y="3813042"/>
            <a:ext cx="10020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和政府官员的商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26893" y="4022629"/>
            <a:ext cx="44386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务往来</a:t>
            </a:r>
            <a:endParaRPr sz="1100">
              <a:latin typeface="Noto Sans CJK SC Bold"/>
              <a:cs typeface="Noto Sans CJK SC 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5275" y="3612937"/>
            <a:ext cx="86233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报告潜在违规</a:t>
            </a:r>
            <a:endParaRPr sz="1100">
              <a:latin typeface="Noto Sans CJK SC Bold"/>
              <a:cs typeface="Noto Sans CJK SC 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28600" y="1924649"/>
            <a:ext cx="4207510" cy="2529205"/>
            <a:chOff x="228600" y="1924649"/>
            <a:chExt cx="4207510" cy="2529205"/>
          </a:xfrm>
        </p:grpSpPr>
        <p:sp>
          <p:nvSpPr>
            <p:cNvPr id="19" name="object 19"/>
            <p:cNvSpPr/>
            <p:nvPr/>
          </p:nvSpPr>
          <p:spPr>
            <a:xfrm>
              <a:off x="1564766" y="1925189"/>
              <a:ext cx="0" cy="2528570"/>
            </a:xfrm>
            <a:custGeom>
              <a:avLst/>
              <a:gdLst/>
              <a:ahLst/>
              <a:cxnLst/>
              <a:rect l="l" t="t" r="r" b="b"/>
              <a:pathLst>
                <a:path h="2528570">
                  <a:moveTo>
                    <a:pt x="0" y="0"/>
                  </a:moveTo>
                  <a:lnTo>
                    <a:pt x="0" y="2528506"/>
                  </a:lnTo>
                </a:path>
              </a:pathLst>
            </a:custGeom>
            <a:ln w="9525">
              <a:solidFill>
                <a:srgbClr val="C6C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50667" y="1925189"/>
              <a:ext cx="0" cy="2528570"/>
            </a:xfrm>
            <a:custGeom>
              <a:avLst/>
              <a:gdLst/>
              <a:ahLst/>
              <a:cxnLst/>
              <a:rect l="l" t="t" r="r" b="b"/>
              <a:pathLst>
                <a:path h="2528570">
                  <a:moveTo>
                    <a:pt x="0" y="0"/>
                  </a:moveTo>
                  <a:lnTo>
                    <a:pt x="0" y="2528506"/>
                  </a:lnTo>
                </a:path>
              </a:pathLst>
            </a:custGeom>
            <a:ln w="9525">
              <a:solidFill>
                <a:srgbClr val="C6C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190745"/>
              <a:ext cx="1284731" cy="12847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309" y="1924649"/>
              <a:ext cx="1817014" cy="181702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0870" y="2257806"/>
              <a:ext cx="1284731" cy="1285481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4536566" y="1925189"/>
            <a:ext cx="0" cy="2528570"/>
          </a:xfrm>
          <a:custGeom>
            <a:avLst/>
            <a:gdLst/>
            <a:ahLst/>
            <a:cxnLst/>
            <a:rect l="l" t="t" r="r" b="b"/>
            <a:pathLst>
              <a:path h="2528570">
                <a:moveTo>
                  <a:pt x="0" y="0"/>
                </a:moveTo>
                <a:lnTo>
                  <a:pt x="0" y="2528506"/>
                </a:lnTo>
              </a:path>
            </a:pathLst>
          </a:custGeom>
          <a:ln w="9525">
            <a:solidFill>
              <a:srgbClr val="C6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22466" y="1925189"/>
            <a:ext cx="0" cy="2528570"/>
          </a:xfrm>
          <a:custGeom>
            <a:avLst/>
            <a:gdLst/>
            <a:ahLst/>
            <a:cxnLst/>
            <a:rect l="l" t="t" r="r" b="b"/>
            <a:pathLst>
              <a:path h="2528570">
                <a:moveTo>
                  <a:pt x="0" y="0"/>
                </a:moveTo>
                <a:lnTo>
                  <a:pt x="0" y="2528506"/>
                </a:lnTo>
              </a:path>
            </a:pathLst>
          </a:custGeom>
          <a:ln w="9525">
            <a:solidFill>
              <a:srgbClr val="C6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08367" y="1925189"/>
            <a:ext cx="0" cy="2528570"/>
          </a:xfrm>
          <a:custGeom>
            <a:avLst/>
            <a:gdLst/>
            <a:ahLst/>
            <a:cxnLst/>
            <a:rect l="l" t="t" r="r" b="b"/>
            <a:pathLst>
              <a:path h="2528570">
                <a:moveTo>
                  <a:pt x="0" y="0"/>
                </a:moveTo>
                <a:lnTo>
                  <a:pt x="0" y="2528506"/>
                </a:lnTo>
              </a:path>
            </a:pathLst>
          </a:custGeom>
          <a:ln w="9525">
            <a:solidFill>
              <a:srgbClr val="C6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0673" y="2190745"/>
            <a:ext cx="1284731" cy="128473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16573" y="2190745"/>
            <a:ext cx="1284731" cy="128473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13903" y="2190745"/>
            <a:ext cx="1284731" cy="1284731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37816"/>
            <a:ext cx="2032635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识别政府官员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447" y="1567684"/>
            <a:ext cx="40862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政府官员的定义为：</a:t>
            </a:r>
            <a:r>
              <a:rPr sz="2100" spc="-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 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政府机构或其 他政府单位或国际性公共组织的任 何官员或员工，以及政府所有或实 际控制的公司的官员和员工。</a:t>
            </a:r>
            <a:endParaRPr sz="2100">
              <a:latin typeface="Noto Sans CJK SC Regular"/>
              <a:cs typeface="Noto Sans CJK SC Regular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400" y="1428775"/>
            <a:ext cx="3657599" cy="371471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551" y="0"/>
            <a:ext cx="5720448" cy="51434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9740" y="985514"/>
            <a:ext cx="200533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识别利益冲突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447" y="1580638"/>
            <a:ext cx="8007350" cy="27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81915" indent="-285750">
              <a:lnSpc>
                <a:spcPct val="125000"/>
              </a:lnSpc>
              <a:spcBef>
                <a:spcPts val="10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什么是利益冲突？个人的自身利益与其官方或业务职责之间存在的冲突。利益冲突意味着个 人的业务决策可能会受个人利益影响，从而给其他方面造成损害。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145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下方列举了我们应当</a:t>
            </a:r>
            <a:r>
              <a:rPr sz="1500" b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避免</a:t>
            </a: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的利益冲突：</a:t>
            </a:r>
            <a:endParaRPr sz="1500">
              <a:latin typeface="Noto Sans CJK SC Regular"/>
              <a:cs typeface="Noto Sans CJK SC Regular"/>
            </a:endParaRPr>
          </a:p>
          <a:p>
            <a:pPr marL="755650" lvl="1" indent="-285750">
              <a:lnSpc>
                <a:spcPct val="100000"/>
              </a:lnSpc>
              <a:spcBef>
                <a:spcPts val="950"/>
              </a:spcBef>
              <a:buClr>
                <a:srgbClr val="006D6F"/>
              </a:buClr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为公司或业务合作伙伴，或代表公司或业务合作伙伴，提供餐饮或礼品，以影响决策。</a:t>
            </a:r>
            <a:endParaRPr sz="1500">
              <a:latin typeface="Noto Sans CJK SC Regular"/>
              <a:cs typeface="Noto Sans CJK SC Regular"/>
            </a:endParaRPr>
          </a:p>
          <a:p>
            <a:pPr marL="755650" lvl="1" indent="-285750">
              <a:lnSpc>
                <a:spcPct val="100000"/>
              </a:lnSpc>
              <a:spcBef>
                <a:spcPts val="950"/>
              </a:spcBef>
              <a:buClr>
                <a:srgbClr val="006D6F"/>
              </a:buClr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滥用职权、公司资源或公司信息谋取私利</a:t>
            </a:r>
            <a:endParaRPr sz="1500">
              <a:latin typeface="Noto Sans CJK SC Regular"/>
              <a:cs typeface="Noto Sans CJK SC Regular"/>
            </a:endParaRPr>
          </a:p>
          <a:p>
            <a:pPr marL="755650" lvl="1" indent="-285750">
              <a:lnSpc>
                <a:spcPct val="100000"/>
              </a:lnSpc>
              <a:spcBef>
                <a:spcPts val="950"/>
              </a:spcBef>
              <a:buClr>
                <a:srgbClr val="006D6F"/>
              </a:buClr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与参与决策过程的员工亲属名下的供应商企业签订合同</a:t>
            </a:r>
            <a:endParaRPr sz="1500">
              <a:latin typeface="Noto Sans CJK SC Regular"/>
              <a:cs typeface="Noto Sans CJK SC Regular"/>
            </a:endParaRPr>
          </a:p>
          <a:p>
            <a:pPr marL="298450" marR="81915" indent="-285750">
              <a:lnSpc>
                <a:spcPct val="125000"/>
              </a:lnSpc>
              <a:spcBef>
                <a:spcPts val="100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任何职位的候选人必须向管理层、合规部、人力资源部或法律部披露任何实际或潜在的利益 冲突。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309622"/>
            <a:ext cx="2094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插入公</a:t>
            </a:r>
            <a:r>
              <a:rPr sz="1200" spc="35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司名称</a:t>
            </a:r>
            <a:r>
              <a:rPr sz="1200" spc="30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/</a:t>
            </a:r>
            <a:r>
              <a:rPr sz="1200" spc="35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活</a:t>
            </a:r>
            <a:r>
              <a:rPr sz="1200" spc="30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动</a:t>
            </a:r>
            <a:r>
              <a:rPr sz="1200" spc="35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/职</a:t>
            </a:r>
            <a:r>
              <a:rPr sz="1200" spc="30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务</a:t>
            </a:r>
            <a:r>
              <a:rPr sz="1200" spc="35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/徽</a:t>
            </a:r>
            <a:r>
              <a:rPr sz="1200" dirty="0">
                <a:solidFill>
                  <a:srgbClr val="707074"/>
                </a:solidFill>
                <a:latin typeface="Noto Sans CJK SC Regular"/>
                <a:cs typeface="Noto Sans CJK SC Regular"/>
              </a:rPr>
              <a:t>标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3899" y="88463"/>
            <a:ext cx="769567" cy="76956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37816"/>
            <a:ext cx="2335530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防止贿赂和腐败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1" y="1567684"/>
            <a:ext cx="3759200" cy="242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1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贿赂和腐败是一项全球性问题， 受到全球各国政府的高度重视。 根据地方和国际法规，</a:t>
            </a:r>
            <a:endParaRPr sz="210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25000"/>
              </a:lnSpc>
            </a:pPr>
            <a:r>
              <a:rPr sz="21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贿赂政府官员是一种犯罪行为； 例如英国的《反贿赂法》</a:t>
            </a:r>
            <a:endParaRPr sz="21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1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和美国的《反海外腐败法》等。</a:t>
            </a:r>
            <a:endParaRPr sz="2100">
              <a:latin typeface="Noto Sans CJK SC Regular"/>
              <a:cs typeface="Noto Sans CJK SC Regular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1657345"/>
            <a:ext cx="3505199" cy="348614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37816"/>
            <a:ext cx="2335530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防止贿赂和腐败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1" y="1647694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腐败不仅限于贿赂。全球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1" y="2047744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和地方反腐败法禁止实施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1" y="2447794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包括（但不限于）挪用公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741" y="2847844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款、敲诈勒索以及出于私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9741" y="3247894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人或政治利益雇用或提拔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1" y="3647944"/>
            <a:ext cx="21590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某些人员的行为。</a:t>
            </a:r>
            <a:endParaRPr sz="2100">
              <a:latin typeface="Noto Sans CJK SC Regular"/>
              <a:cs typeface="Noto Sans CJK SC Regular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1657345"/>
            <a:ext cx="3505199" cy="348614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22140" y="1647694"/>
            <a:ext cx="35115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10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您有责任遵守所有适用的反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4707775" y="2047744"/>
            <a:ext cx="24257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贿赂和反腐败法律。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22140" y="2511002"/>
            <a:ext cx="35115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10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违反反贿赂和反腐败法律可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7775" y="2911052"/>
            <a:ext cx="32258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能会导致严厉的民事和刑事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7775" y="3311102"/>
            <a:ext cx="32258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处罚，以及对公司和业务合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7775" y="3711152"/>
            <a:ext cx="2959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作伙伴的声誉造成损害。</a:t>
            </a:r>
            <a:endParaRPr sz="2100">
              <a:latin typeface="Noto Sans CJK SC Regular"/>
              <a:cs typeface="Noto Sans CJK SC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37816"/>
            <a:ext cx="2335530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防止贿赂和腐败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1" y="1567684"/>
            <a:ext cx="5626100" cy="202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全球性跨国企业应对其全球商业伙伴为获取不 </a:t>
            </a:r>
            <a:r>
              <a:rPr sz="2100" spc="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 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当商业利益而采取的不当行为负有责任。例如，  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2012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年，一家全球性医疗器械公司因其欧洲商 业伙伴的商业行贿行为而被美国当局罚款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2200 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 万美元。</a:t>
            </a:r>
            <a:endParaRPr sz="2100">
              <a:latin typeface="Noto Sans CJK SC Regular"/>
              <a:cs typeface="Noto Sans CJK SC Regular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1657345"/>
            <a:ext cx="3505199" cy="348614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确保往来账目和记录完整准确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337816"/>
            <a:ext cx="2032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447033"/>
            <a:ext cx="3276599" cy="36964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2483281"/>
            <a:ext cx="127253" cy="13333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2775109"/>
            <a:ext cx="127253" cy="1333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3066961"/>
            <a:ext cx="127253" cy="13333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2483281"/>
            <a:ext cx="127252" cy="13333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2775109"/>
            <a:ext cx="127253" cy="1333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3066961"/>
            <a:ext cx="127252" cy="13333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3359568"/>
            <a:ext cx="127252" cy="13333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3651415"/>
            <a:ext cx="127252" cy="13333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87" y="4171855"/>
            <a:ext cx="127253" cy="13334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96241" y="1600448"/>
            <a:ext cx="687641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公司必须确保往来账目完整准确。</a:t>
            </a:r>
            <a:endParaRPr sz="1800">
              <a:latin typeface="Noto Sans CJK SC Regular"/>
              <a:cs typeface="Noto Sans CJK SC Regular"/>
            </a:endParaRPr>
          </a:p>
          <a:p>
            <a:pPr marL="76200">
              <a:lnSpc>
                <a:spcPct val="100000"/>
              </a:lnSpc>
              <a:spcBef>
                <a:spcPts val="2040"/>
              </a:spcBef>
              <a:tabLst>
                <a:tab pos="3453129" algn="l"/>
              </a:tabLst>
            </a:pPr>
            <a:r>
              <a:rPr sz="1500" b="1" i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必做</a:t>
            </a:r>
            <a:r>
              <a:rPr sz="15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事项：	</a:t>
            </a:r>
            <a:r>
              <a:rPr sz="1500" b="1" i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禁止</a:t>
            </a:r>
            <a:r>
              <a:rPr sz="15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事项：</a:t>
            </a:r>
            <a:endParaRPr sz="1500">
              <a:latin typeface="Noto Sans CJK SC Regular"/>
              <a:cs typeface="Noto Sans CJK SC Regular"/>
            </a:endParaRPr>
          </a:p>
          <a:p>
            <a:pPr marL="361950">
              <a:lnSpc>
                <a:spcPct val="100000"/>
              </a:lnSpc>
              <a:spcBef>
                <a:spcPts val="500"/>
              </a:spcBef>
              <a:tabLst>
                <a:tab pos="3738879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及时完整地记录交易内容	创建虚假记录或文件</a:t>
            </a:r>
            <a:endParaRPr sz="1500">
              <a:latin typeface="Noto Sans CJK SC Regular"/>
              <a:cs typeface="Noto Sans CJK SC Regular"/>
            </a:endParaRPr>
          </a:p>
          <a:p>
            <a:pPr marL="361950">
              <a:lnSpc>
                <a:spcPct val="100000"/>
              </a:lnSpc>
              <a:spcBef>
                <a:spcPts val="500"/>
              </a:spcBef>
              <a:tabLst>
                <a:tab pos="3738879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准确、透明地记录所有费用	创建虚假帐户</a:t>
            </a:r>
            <a:endParaRPr sz="1500">
              <a:latin typeface="Noto Sans CJK SC Regular"/>
              <a:cs typeface="Noto Sans CJK SC Regular"/>
            </a:endParaRPr>
          </a:p>
          <a:p>
            <a:pPr marL="361950">
              <a:lnSpc>
                <a:spcPct val="100000"/>
              </a:lnSpc>
              <a:spcBef>
                <a:spcPts val="500"/>
              </a:spcBef>
              <a:tabLst>
                <a:tab pos="3738879" algn="l"/>
              </a:tabLst>
            </a:pPr>
            <a:r>
              <a:rPr sz="1500" spc="-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</a:t>
            </a:r>
            <a:r>
              <a:rPr sz="2250" baseline="-66666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销</a:t>
            </a:r>
            <a:r>
              <a:rPr sz="1500" spc="-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记</a:t>
            </a:r>
            <a:r>
              <a:rPr sz="2250" baseline="-66666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活</a:t>
            </a:r>
            <a:r>
              <a:rPr sz="1500" spc="-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录</a:t>
            </a:r>
            <a:r>
              <a:rPr sz="2250" baseline="-66666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动</a:t>
            </a: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中逐项列出产品和促	在产品成本或折扣中隐藏付款或礼品</a:t>
            </a:r>
            <a:endParaRPr sz="1500">
              <a:latin typeface="Noto Sans CJK SC Regular"/>
              <a:cs typeface="Noto Sans CJK SC Regular"/>
            </a:endParaRPr>
          </a:p>
          <a:p>
            <a:pPr marL="3738879" marR="652780">
              <a:lnSpc>
                <a:spcPts val="2300"/>
              </a:lnSpc>
              <a:spcBef>
                <a:spcPts val="160"/>
              </a:spcBef>
              <a:tabLst>
                <a:tab pos="5453380" algn="l"/>
              </a:tabLst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提供虚假文件或其他虚假信息 故	</a:t>
            </a:r>
            <a:r>
              <a:rPr sz="1500" spc="-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性导误或糊含用采意</a:t>
            </a:r>
            <a:endParaRPr sz="1500">
              <a:latin typeface="Noto Sans CJK SC Regular"/>
              <a:cs typeface="Noto Sans CJK SC Regular"/>
            </a:endParaRPr>
          </a:p>
          <a:p>
            <a:pPr marL="3738879">
              <a:lnSpc>
                <a:spcPts val="1639"/>
              </a:lnSpc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以隐藏不当付款或费用</a:t>
            </a:r>
            <a:r>
              <a:rPr sz="2250" baseline="66666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的说明，</a:t>
            </a:r>
            <a:endParaRPr sz="2250" baseline="66666">
              <a:latin typeface="Noto Sans CJK SC Regular"/>
              <a:cs typeface="Noto Sans CJK SC Regular"/>
            </a:endParaRPr>
          </a:p>
          <a:p>
            <a:pPr marL="3738879">
              <a:lnSpc>
                <a:spcPct val="100000"/>
              </a:lnSpc>
              <a:spcBef>
                <a:spcPts val="500"/>
              </a:spcBef>
            </a:pPr>
            <a:r>
              <a:rPr sz="15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编造虚假的付款说明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353180" y="2220845"/>
            <a:ext cx="0" cy="2637790"/>
          </a:xfrm>
          <a:custGeom>
            <a:avLst/>
            <a:gdLst/>
            <a:ahLst/>
            <a:cxnLst/>
            <a:rect l="l" t="t" r="r" b="b"/>
            <a:pathLst>
              <a:path h="2637790">
                <a:moveTo>
                  <a:pt x="0" y="0"/>
                </a:moveTo>
                <a:lnTo>
                  <a:pt x="0" y="2637231"/>
                </a:lnTo>
              </a:path>
            </a:pathLst>
          </a:custGeom>
          <a:ln w="9525">
            <a:solidFill>
              <a:srgbClr val="C6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1276345"/>
            <a:ext cx="3581399" cy="38671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9741" y="1865786"/>
            <a:ext cx="615950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2415">
              <a:lnSpc>
                <a:spcPct val="125000"/>
              </a:lnSpc>
              <a:spcBef>
                <a:spcPts val="10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当与政府官员或专业医疗人士（H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CP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）的往来涉及 为其提供付款、用餐、旅行或任何其他福利时，</a:t>
            </a:r>
            <a:endParaRPr sz="210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25000"/>
              </a:lnSpc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您必须确保此项福利符合所有适用法律法规的要求， 存在正当且有据可查的业务需求，并获得书面许可。</a:t>
            </a:r>
            <a:endParaRPr sz="2100">
              <a:latin typeface="Noto Sans CJK SC Regular"/>
              <a:cs typeface="Noto Sans CJK SC 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0" y="337816"/>
            <a:ext cx="5635625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与专业医疗人士和政府官员的商务</a:t>
            </a:r>
            <a:r>
              <a:rPr sz="2600" b="1" i="1" dirty="0">
                <a:solidFill>
                  <a:srgbClr val="1F366A"/>
                </a:solidFill>
                <a:latin typeface="Noto Sans CJK SC Bold"/>
                <a:cs typeface="Noto Sans CJK SC Bold"/>
              </a:rPr>
              <a:t>往</a:t>
            </a: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来</a:t>
            </a:r>
            <a:endParaRPr sz="2600">
              <a:latin typeface="Noto Sans CJK SC Bold"/>
              <a:cs typeface="Noto Sans CJK SC Bold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1276345"/>
            <a:ext cx="3581399" cy="38671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9740" y="98551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与专业医疗人士和政府官员的商务</a:t>
            </a:r>
            <a:r>
              <a:rPr sz="2600" b="1" i="1" dirty="0">
                <a:solidFill>
                  <a:srgbClr val="1F366A"/>
                </a:solidFill>
                <a:latin typeface="Noto Sans CJK SC Bold"/>
                <a:cs typeface="Noto Sans CJK SC Bold"/>
              </a:rPr>
              <a:t>往</a:t>
            </a: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来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1" y="1516630"/>
            <a:ext cx="7645400" cy="310642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500" b="1" i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确保商务礼遇不应超过往来所需，且决不得作为业务奖励，或作为未来销售或推荐的条件。</a:t>
            </a:r>
            <a:endParaRPr sz="1500">
              <a:latin typeface="Noto Sans CJK SC Bold"/>
              <a:cs typeface="Noto Sans CJK SC Bold"/>
            </a:endParaRPr>
          </a:p>
          <a:p>
            <a:pPr marL="12700" marR="386080">
              <a:lnSpc>
                <a:spcPct val="125000"/>
              </a:lnSpc>
              <a:spcBef>
                <a:spcPts val="505"/>
              </a:spcBef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在与专业医疗人士和政府官员往来时，注意可能被视为潜在腐败证据的“危险信号”。 例如，专业医疗人士和/或政府官员：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建议将相关付款与采购量挂钩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44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提及与政府机构/官员的个人关系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55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名声较差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保证您可赢得公开招投标合同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44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要求向国外账户付款</a:t>
            </a:r>
            <a:endParaRPr sz="150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955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拒绝提供相应的费用收据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337816"/>
            <a:ext cx="2032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37816"/>
            <a:ext cx="6883400" cy="186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与专业医疗人士和政府官员的商务</a:t>
            </a:r>
            <a:r>
              <a:rPr sz="2600" b="1" i="1" dirty="0">
                <a:solidFill>
                  <a:srgbClr val="1F366A"/>
                </a:solidFill>
                <a:latin typeface="Noto Sans CJK SC Bold"/>
                <a:cs typeface="Noto Sans CJK SC Bold"/>
              </a:rPr>
              <a:t>往</a:t>
            </a: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来</a:t>
            </a:r>
            <a:endParaRPr sz="26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  <a:spcBef>
                <a:spcPts val="4075"/>
              </a:spcBef>
            </a:pPr>
            <a:r>
              <a:rPr sz="18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您与专业医疗人士和政府官员的所有商务往来应基于</a:t>
            </a:r>
            <a:r>
              <a:rPr sz="1800" b="1" i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五项一般原则</a:t>
            </a:r>
            <a:r>
              <a:rPr sz="18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：</a:t>
            </a:r>
            <a:endParaRPr sz="1800">
              <a:latin typeface="Noto Sans CJK SC Regular"/>
              <a:cs typeface="Noto Sans CJK SC Regular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46778" y="2743412"/>
            <a:ext cx="236854" cy="768350"/>
          </a:xfrm>
          <a:custGeom>
            <a:avLst/>
            <a:gdLst/>
            <a:ahLst/>
            <a:cxnLst/>
            <a:rect l="l" t="t" r="r" b="b"/>
            <a:pathLst>
              <a:path w="236854" h="768350">
                <a:moveTo>
                  <a:pt x="236639" y="0"/>
                </a:moveTo>
                <a:lnTo>
                  <a:pt x="183070" y="0"/>
                </a:lnTo>
                <a:lnTo>
                  <a:pt x="152887" y="40006"/>
                </a:lnTo>
                <a:lnTo>
                  <a:pt x="119489" y="77868"/>
                </a:lnTo>
                <a:lnTo>
                  <a:pt x="82875" y="113584"/>
                </a:lnTo>
                <a:lnTo>
                  <a:pt x="43045" y="147157"/>
                </a:lnTo>
                <a:lnTo>
                  <a:pt x="0" y="178587"/>
                </a:lnTo>
                <a:lnTo>
                  <a:pt x="0" y="263423"/>
                </a:lnTo>
                <a:lnTo>
                  <a:pt x="42698" y="236358"/>
                </a:lnTo>
                <a:lnTo>
                  <a:pt x="81487" y="208732"/>
                </a:lnTo>
                <a:lnTo>
                  <a:pt x="116369" y="180546"/>
                </a:lnTo>
                <a:lnTo>
                  <a:pt x="147345" y="151803"/>
                </a:lnTo>
                <a:lnTo>
                  <a:pt x="147345" y="767956"/>
                </a:lnTo>
                <a:lnTo>
                  <a:pt x="236639" y="767956"/>
                </a:lnTo>
                <a:lnTo>
                  <a:pt x="236639" y="0"/>
                </a:lnTo>
                <a:close/>
              </a:path>
            </a:pathLst>
          </a:custGeom>
          <a:solidFill>
            <a:srgbClr val="A4EDF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32161" y="2737272"/>
            <a:ext cx="469265" cy="774700"/>
          </a:xfrm>
          <a:custGeom>
            <a:avLst/>
            <a:gdLst/>
            <a:ahLst/>
            <a:cxnLst/>
            <a:rect l="l" t="t" r="r" b="b"/>
            <a:pathLst>
              <a:path w="469264" h="774700">
                <a:moveTo>
                  <a:pt x="265657" y="0"/>
                </a:moveTo>
                <a:lnTo>
                  <a:pt x="223240" y="1673"/>
                </a:lnTo>
                <a:lnTo>
                  <a:pt x="152360" y="16740"/>
                </a:lnTo>
                <a:lnTo>
                  <a:pt x="91528" y="53019"/>
                </a:lnTo>
                <a:lnTo>
                  <a:pt x="40740" y="113853"/>
                </a:lnTo>
                <a:lnTo>
                  <a:pt x="19114" y="154733"/>
                </a:lnTo>
                <a:lnTo>
                  <a:pt x="0" y="202587"/>
                </a:lnTo>
                <a:lnTo>
                  <a:pt x="84823" y="215985"/>
                </a:lnTo>
                <a:lnTo>
                  <a:pt x="97243" y="186686"/>
                </a:lnTo>
                <a:lnTo>
                  <a:pt x="112175" y="161293"/>
                </a:lnTo>
                <a:lnTo>
                  <a:pt x="149567" y="122221"/>
                </a:lnTo>
                <a:lnTo>
                  <a:pt x="193100" y="97664"/>
                </a:lnTo>
                <a:lnTo>
                  <a:pt x="238861" y="86509"/>
                </a:lnTo>
                <a:lnTo>
                  <a:pt x="261604" y="86365"/>
                </a:lnTo>
                <a:lnTo>
                  <a:pt x="282952" y="90411"/>
                </a:lnTo>
                <a:lnTo>
                  <a:pt x="321462" y="111058"/>
                </a:lnTo>
                <a:lnTo>
                  <a:pt x="349929" y="143989"/>
                </a:lnTo>
                <a:lnTo>
                  <a:pt x="363880" y="184731"/>
                </a:lnTo>
                <a:lnTo>
                  <a:pt x="365138" y="208172"/>
                </a:lnTo>
                <a:lnTo>
                  <a:pt x="362207" y="233843"/>
                </a:lnTo>
                <a:lnTo>
                  <a:pt x="343789" y="291880"/>
                </a:lnTo>
                <a:lnTo>
                  <a:pt x="326489" y="326349"/>
                </a:lnTo>
                <a:lnTo>
                  <a:pt x="301374" y="367233"/>
                </a:lnTo>
                <a:lnTo>
                  <a:pt x="268443" y="414531"/>
                </a:lnTo>
                <a:lnTo>
                  <a:pt x="227698" y="468245"/>
                </a:lnTo>
                <a:lnTo>
                  <a:pt x="185007" y="521407"/>
                </a:lnTo>
                <a:lnTo>
                  <a:pt x="146221" y="567032"/>
                </a:lnTo>
                <a:lnTo>
                  <a:pt x="111340" y="605123"/>
                </a:lnTo>
                <a:lnTo>
                  <a:pt x="80365" y="635682"/>
                </a:lnTo>
                <a:lnTo>
                  <a:pt x="54691" y="663305"/>
                </a:lnTo>
                <a:lnTo>
                  <a:pt x="35713" y="692604"/>
                </a:lnTo>
                <a:lnTo>
                  <a:pt x="23435" y="723579"/>
                </a:lnTo>
                <a:lnTo>
                  <a:pt x="17856" y="756231"/>
                </a:lnTo>
                <a:lnTo>
                  <a:pt x="17856" y="774087"/>
                </a:lnTo>
                <a:lnTo>
                  <a:pt x="468807" y="774087"/>
                </a:lnTo>
                <a:lnTo>
                  <a:pt x="468807" y="693721"/>
                </a:lnTo>
                <a:lnTo>
                  <a:pt x="147332" y="693721"/>
                </a:lnTo>
                <a:lnTo>
                  <a:pt x="190167" y="644086"/>
                </a:lnTo>
                <a:lnTo>
                  <a:pt x="229374" y="597869"/>
                </a:lnTo>
                <a:lnTo>
                  <a:pt x="264953" y="555070"/>
                </a:lnTo>
                <a:lnTo>
                  <a:pt x="296905" y="515689"/>
                </a:lnTo>
                <a:lnTo>
                  <a:pt x="325230" y="479727"/>
                </a:lnTo>
                <a:lnTo>
                  <a:pt x="349927" y="447183"/>
                </a:lnTo>
                <a:lnTo>
                  <a:pt x="388442" y="392350"/>
                </a:lnTo>
                <a:lnTo>
                  <a:pt x="416205" y="346028"/>
                </a:lnTo>
                <a:lnTo>
                  <a:pt x="436992" y="303053"/>
                </a:lnTo>
                <a:lnTo>
                  <a:pt x="450805" y="263427"/>
                </a:lnTo>
                <a:lnTo>
                  <a:pt x="459037" y="193801"/>
                </a:lnTo>
                <a:lnTo>
                  <a:pt x="456526" y="162966"/>
                </a:lnTo>
                <a:lnTo>
                  <a:pt x="439788" y="108823"/>
                </a:lnTo>
                <a:lnTo>
                  <a:pt x="411881" y="65854"/>
                </a:lnTo>
                <a:lnTo>
                  <a:pt x="377278" y="35163"/>
                </a:lnTo>
                <a:lnTo>
                  <a:pt x="339885" y="15068"/>
                </a:lnTo>
                <a:lnTo>
                  <a:pt x="285189" y="1255"/>
                </a:lnTo>
                <a:lnTo>
                  <a:pt x="265657" y="0"/>
                </a:lnTo>
                <a:close/>
              </a:path>
            </a:pathLst>
          </a:custGeom>
          <a:solidFill>
            <a:srgbClr val="A4EDF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70325" y="2741316"/>
            <a:ext cx="461009" cy="781685"/>
          </a:xfrm>
          <a:custGeom>
            <a:avLst/>
            <a:gdLst/>
            <a:ahLst/>
            <a:cxnLst/>
            <a:rect l="l" t="t" r="r" b="b"/>
            <a:pathLst>
              <a:path w="461010" h="781685">
                <a:moveTo>
                  <a:pt x="248772" y="0"/>
                </a:moveTo>
                <a:lnTo>
                  <a:pt x="209842" y="2088"/>
                </a:lnTo>
                <a:lnTo>
                  <a:pt x="171756" y="9346"/>
                </a:lnTo>
                <a:lnTo>
                  <a:pt x="108134" y="40601"/>
                </a:lnTo>
                <a:lnTo>
                  <a:pt x="60414" y="93063"/>
                </a:lnTo>
                <a:lnTo>
                  <a:pt x="23577" y="160034"/>
                </a:lnTo>
                <a:lnTo>
                  <a:pt x="8928" y="198544"/>
                </a:lnTo>
                <a:lnTo>
                  <a:pt x="89293" y="211942"/>
                </a:lnTo>
                <a:lnTo>
                  <a:pt x="108688" y="165617"/>
                </a:lnTo>
                <a:lnTo>
                  <a:pt x="131154" y="129340"/>
                </a:lnTo>
                <a:lnTo>
                  <a:pt x="156689" y="103109"/>
                </a:lnTo>
                <a:lnTo>
                  <a:pt x="185293" y="86924"/>
                </a:lnTo>
                <a:lnTo>
                  <a:pt x="215011" y="78970"/>
                </a:lnTo>
                <a:lnTo>
                  <a:pt x="243892" y="77435"/>
                </a:lnTo>
                <a:lnTo>
                  <a:pt x="271937" y="82318"/>
                </a:lnTo>
                <a:lnTo>
                  <a:pt x="322865" y="110364"/>
                </a:lnTo>
                <a:lnTo>
                  <a:pt x="351887" y="157246"/>
                </a:lnTo>
                <a:lnTo>
                  <a:pt x="357187" y="187381"/>
                </a:lnTo>
                <a:lnTo>
                  <a:pt x="356487" y="218220"/>
                </a:lnTo>
                <a:lnTo>
                  <a:pt x="337513" y="270684"/>
                </a:lnTo>
                <a:lnTo>
                  <a:pt x="294819" y="310444"/>
                </a:lnTo>
                <a:lnTo>
                  <a:pt x="226730" y="334999"/>
                </a:lnTo>
                <a:lnTo>
                  <a:pt x="183057" y="341419"/>
                </a:lnTo>
                <a:lnTo>
                  <a:pt x="183057" y="399458"/>
                </a:lnTo>
                <a:lnTo>
                  <a:pt x="226730" y="407416"/>
                </a:lnTo>
                <a:lnTo>
                  <a:pt x="263983" y="417882"/>
                </a:lnTo>
                <a:lnTo>
                  <a:pt x="319239" y="446346"/>
                </a:lnTo>
                <a:lnTo>
                  <a:pt x="352164" y="486532"/>
                </a:lnTo>
                <a:lnTo>
                  <a:pt x="366115" y="540110"/>
                </a:lnTo>
                <a:lnTo>
                  <a:pt x="365834" y="569410"/>
                </a:lnTo>
                <a:lnTo>
                  <a:pt x="350208" y="622983"/>
                </a:lnTo>
                <a:lnTo>
                  <a:pt x="315467" y="667911"/>
                </a:lnTo>
                <a:lnTo>
                  <a:pt x="267475" y="692466"/>
                </a:lnTo>
                <a:lnTo>
                  <a:pt x="238874" y="696371"/>
                </a:lnTo>
                <a:lnTo>
                  <a:pt x="209992" y="694981"/>
                </a:lnTo>
                <a:lnTo>
                  <a:pt x="159757" y="677122"/>
                </a:lnTo>
                <a:lnTo>
                  <a:pt x="119711" y="640428"/>
                </a:lnTo>
                <a:lnTo>
                  <a:pt x="90693" y="592427"/>
                </a:lnTo>
                <a:lnTo>
                  <a:pt x="80365" y="564660"/>
                </a:lnTo>
                <a:lnTo>
                  <a:pt x="0" y="578058"/>
                </a:lnTo>
                <a:lnTo>
                  <a:pt x="11717" y="624240"/>
                </a:lnTo>
                <a:lnTo>
                  <a:pt x="29019" y="664563"/>
                </a:lnTo>
                <a:lnTo>
                  <a:pt x="51902" y="699025"/>
                </a:lnTo>
                <a:lnTo>
                  <a:pt x="80365" y="727626"/>
                </a:lnTo>
                <a:lnTo>
                  <a:pt x="113014" y="750234"/>
                </a:lnTo>
                <a:lnTo>
                  <a:pt x="148456" y="766699"/>
                </a:lnTo>
                <a:lnTo>
                  <a:pt x="186689" y="777023"/>
                </a:lnTo>
                <a:lnTo>
                  <a:pt x="227711" y="781207"/>
                </a:lnTo>
                <a:lnTo>
                  <a:pt x="269009" y="778835"/>
                </a:lnTo>
                <a:lnTo>
                  <a:pt x="308075" y="769488"/>
                </a:lnTo>
                <a:lnTo>
                  <a:pt x="344909" y="753164"/>
                </a:lnTo>
                <a:lnTo>
                  <a:pt x="379514" y="729861"/>
                </a:lnTo>
                <a:lnTo>
                  <a:pt x="409508" y="700982"/>
                </a:lnTo>
                <a:lnTo>
                  <a:pt x="432528" y="667914"/>
                </a:lnTo>
                <a:lnTo>
                  <a:pt x="448574" y="630659"/>
                </a:lnTo>
                <a:lnTo>
                  <a:pt x="457644" y="589221"/>
                </a:lnTo>
                <a:lnTo>
                  <a:pt x="460435" y="547783"/>
                </a:lnTo>
                <a:lnTo>
                  <a:pt x="457644" y="510529"/>
                </a:lnTo>
                <a:lnTo>
                  <a:pt x="435317" y="448582"/>
                </a:lnTo>
                <a:lnTo>
                  <a:pt x="394582" y="401698"/>
                </a:lnTo>
                <a:lnTo>
                  <a:pt x="339331" y="368216"/>
                </a:lnTo>
                <a:lnTo>
                  <a:pt x="377560" y="340308"/>
                </a:lnTo>
                <a:lnTo>
                  <a:pt x="407417" y="310169"/>
                </a:lnTo>
                <a:lnTo>
                  <a:pt x="428904" y="277799"/>
                </a:lnTo>
                <a:lnTo>
                  <a:pt x="448298" y="208176"/>
                </a:lnTo>
                <a:lnTo>
                  <a:pt x="449272" y="174550"/>
                </a:lnTo>
                <a:lnTo>
                  <a:pt x="444945" y="142320"/>
                </a:lnTo>
                <a:lnTo>
                  <a:pt x="420808" y="83301"/>
                </a:lnTo>
                <a:lnTo>
                  <a:pt x="378398" y="38648"/>
                </a:lnTo>
                <a:lnTo>
                  <a:pt x="319100" y="10044"/>
                </a:lnTo>
                <a:lnTo>
                  <a:pt x="285192" y="2651"/>
                </a:lnTo>
                <a:lnTo>
                  <a:pt x="248772" y="0"/>
                </a:lnTo>
                <a:close/>
              </a:path>
            </a:pathLst>
          </a:custGeom>
          <a:solidFill>
            <a:srgbClr val="A4EDF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91238" y="2743414"/>
            <a:ext cx="535940" cy="768350"/>
          </a:xfrm>
          <a:custGeom>
            <a:avLst/>
            <a:gdLst/>
            <a:ahLst/>
            <a:cxnLst/>
            <a:rect l="l" t="t" r="r" b="b"/>
            <a:pathLst>
              <a:path w="535939" h="768350">
                <a:moveTo>
                  <a:pt x="428624" y="598284"/>
                </a:moveTo>
                <a:lnTo>
                  <a:pt x="343788" y="598284"/>
                </a:lnTo>
                <a:lnTo>
                  <a:pt x="343788" y="767943"/>
                </a:lnTo>
                <a:lnTo>
                  <a:pt x="428624" y="767943"/>
                </a:lnTo>
                <a:lnTo>
                  <a:pt x="428624" y="598284"/>
                </a:lnTo>
                <a:close/>
              </a:path>
              <a:path w="535939" h="768350">
                <a:moveTo>
                  <a:pt x="428624" y="0"/>
                </a:moveTo>
                <a:lnTo>
                  <a:pt x="361645" y="0"/>
                </a:lnTo>
                <a:lnTo>
                  <a:pt x="0" y="522376"/>
                </a:lnTo>
                <a:lnTo>
                  <a:pt x="0" y="598284"/>
                </a:lnTo>
                <a:lnTo>
                  <a:pt x="535774" y="598284"/>
                </a:lnTo>
                <a:lnTo>
                  <a:pt x="535774" y="522376"/>
                </a:lnTo>
                <a:lnTo>
                  <a:pt x="93764" y="522376"/>
                </a:lnTo>
                <a:lnTo>
                  <a:pt x="343788" y="169659"/>
                </a:lnTo>
                <a:lnTo>
                  <a:pt x="428624" y="169659"/>
                </a:lnTo>
                <a:lnTo>
                  <a:pt x="428624" y="0"/>
                </a:lnTo>
                <a:close/>
              </a:path>
              <a:path w="535939" h="768350">
                <a:moveTo>
                  <a:pt x="428624" y="169659"/>
                </a:moveTo>
                <a:lnTo>
                  <a:pt x="343788" y="169659"/>
                </a:lnTo>
                <a:lnTo>
                  <a:pt x="343788" y="522376"/>
                </a:lnTo>
                <a:lnTo>
                  <a:pt x="428624" y="522376"/>
                </a:lnTo>
                <a:lnTo>
                  <a:pt x="428624" y="169659"/>
                </a:lnTo>
                <a:close/>
              </a:path>
            </a:pathLst>
          </a:custGeom>
          <a:solidFill>
            <a:srgbClr val="A4EDF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45812" y="2786327"/>
            <a:ext cx="489584" cy="768985"/>
          </a:xfrm>
          <a:custGeom>
            <a:avLst/>
            <a:gdLst/>
            <a:ahLst/>
            <a:cxnLst/>
            <a:rect l="l" t="t" r="r" b="b"/>
            <a:pathLst>
              <a:path w="489584" h="768985">
                <a:moveTo>
                  <a:pt x="459879" y="0"/>
                </a:moveTo>
                <a:lnTo>
                  <a:pt x="107149" y="0"/>
                </a:lnTo>
                <a:lnTo>
                  <a:pt x="73386" y="157943"/>
                </a:lnTo>
                <a:lnTo>
                  <a:pt x="47993" y="274588"/>
                </a:lnTo>
                <a:lnTo>
                  <a:pt x="30972" y="349934"/>
                </a:lnTo>
                <a:lnTo>
                  <a:pt x="25602" y="372121"/>
                </a:lnTo>
                <a:lnTo>
                  <a:pt x="22326" y="383984"/>
                </a:lnTo>
                <a:lnTo>
                  <a:pt x="98221" y="392912"/>
                </a:lnTo>
                <a:lnTo>
                  <a:pt x="138966" y="352728"/>
                </a:lnTo>
                <a:lnTo>
                  <a:pt x="189750" y="330403"/>
                </a:lnTo>
                <a:lnTo>
                  <a:pt x="242774" y="323707"/>
                </a:lnTo>
                <a:lnTo>
                  <a:pt x="267190" y="325381"/>
                </a:lnTo>
                <a:lnTo>
                  <a:pt x="311557" y="338773"/>
                </a:lnTo>
                <a:lnTo>
                  <a:pt x="348395" y="365562"/>
                </a:lnTo>
                <a:lnTo>
                  <a:pt x="376720" y="405189"/>
                </a:lnTo>
                <a:lnTo>
                  <a:pt x="392346" y="454300"/>
                </a:lnTo>
                <a:lnTo>
                  <a:pt x="395135" y="482206"/>
                </a:lnTo>
                <a:lnTo>
                  <a:pt x="394856" y="510531"/>
                </a:lnTo>
                <a:lnTo>
                  <a:pt x="385930" y="562994"/>
                </a:lnTo>
                <a:lnTo>
                  <a:pt x="365556" y="609457"/>
                </a:lnTo>
                <a:lnTo>
                  <a:pt x="332066" y="647405"/>
                </a:lnTo>
                <a:lnTo>
                  <a:pt x="285051" y="674892"/>
                </a:lnTo>
                <a:lnTo>
                  <a:pt x="223663" y="682708"/>
                </a:lnTo>
                <a:lnTo>
                  <a:pt x="187528" y="678662"/>
                </a:lnTo>
                <a:lnTo>
                  <a:pt x="152363" y="665268"/>
                </a:lnTo>
                <a:lnTo>
                  <a:pt x="122783" y="638478"/>
                </a:lnTo>
                <a:lnTo>
                  <a:pt x="98784" y="598293"/>
                </a:lnTo>
                <a:lnTo>
                  <a:pt x="80365" y="544715"/>
                </a:lnTo>
                <a:lnTo>
                  <a:pt x="0" y="567042"/>
                </a:lnTo>
                <a:lnTo>
                  <a:pt x="13535" y="616712"/>
                </a:lnTo>
                <a:lnTo>
                  <a:pt x="31813" y="658569"/>
                </a:lnTo>
                <a:lnTo>
                  <a:pt x="54835" y="692613"/>
                </a:lnTo>
                <a:lnTo>
                  <a:pt x="82600" y="718845"/>
                </a:lnTo>
                <a:lnTo>
                  <a:pt x="144549" y="753449"/>
                </a:lnTo>
                <a:lnTo>
                  <a:pt x="209842" y="767956"/>
                </a:lnTo>
                <a:lnTo>
                  <a:pt x="242353" y="768651"/>
                </a:lnTo>
                <a:lnTo>
                  <a:pt x="272910" y="766279"/>
                </a:lnTo>
                <a:lnTo>
                  <a:pt x="328167" y="752335"/>
                </a:lnTo>
                <a:lnTo>
                  <a:pt x="375602" y="728892"/>
                </a:lnTo>
                <a:lnTo>
                  <a:pt x="415226" y="698753"/>
                </a:lnTo>
                <a:lnTo>
                  <a:pt x="446479" y="660803"/>
                </a:lnTo>
                <a:lnTo>
                  <a:pt x="468807" y="613917"/>
                </a:lnTo>
                <a:lnTo>
                  <a:pt x="482758" y="563132"/>
                </a:lnTo>
                <a:lnTo>
                  <a:pt x="488899" y="513460"/>
                </a:lnTo>
                <a:lnTo>
                  <a:pt x="489177" y="489324"/>
                </a:lnTo>
                <a:lnTo>
                  <a:pt x="487783" y="466024"/>
                </a:lnTo>
                <a:lnTo>
                  <a:pt x="479971" y="421932"/>
                </a:lnTo>
                <a:lnTo>
                  <a:pt x="465456" y="379514"/>
                </a:lnTo>
                <a:lnTo>
                  <a:pt x="444245" y="337096"/>
                </a:lnTo>
                <a:lnTo>
                  <a:pt x="412434" y="299150"/>
                </a:lnTo>
                <a:lnTo>
                  <a:pt x="366115" y="270128"/>
                </a:lnTo>
                <a:lnTo>
                  <a:pt x="311419" y="251155"/>
                </a:lnTo>
                <a:lnTo>
                  <a:pt x="254495" y="243344"/>
                </a:lnTo>
                <a:lnTo>
                  <a:pt x="224915" y="244316"/>
                </a:lnTo>
                <a:lnTo>
                  <a:pt x="194219" y="249477"/>
                </a:lnTo>
                <a:lnTo>
                  <a:pt x="162407" y="258826"/>
                </a:lnTo>
                <a:lnTo>
                  <a:pt x="129476" y="272364"/>
                </a:lnTo>
                <a:lnTo>
                  <a:pt x="140639" y="233575"/>
                </a:lnTo>
                <a:lnTo>
                  <a:pt x="151803" y="188647"/>
                </a:lnTo>
                <a:lnTo>
                  <a:pt x="162966" y="137577"/>
                </a:lnTo>
                <a:lnTo>
                  <a:pt x="174129" y="80365"/>
                </a:lnTo>
                <a:lnTo>
                  <a:pt x="459879" y="80365"/>
                </a:lnTo>
                <a:lnTo>
                  <a:pt x="459879" y="0"/>
                </a:lnTo>
                <a:close/>
              </a:path>
            </a:pathLst>
          </a:custGeom>
          <a:solidFill>
            <a:srgbClr val="A4EDF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7408" y="29644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不得向专业医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17900" y="4827692"/>
            <a:ext cx="21082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12</a:t>
            </a:fld>
            <a:endParaRPr sz="1000">
              <a:latin typeface="Gotham HTF Book"/>
              <a:cs typeface="Gotham HTF Boo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7408" y="3193072"/>
            <a:ext cx="1151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疗人士</a:t>
            </a:r>
            <a:r>
              <a:rPr sz="1200" i="1" u="sng" spc="-5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/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政府官员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408" y="34216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提供任何有价物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7408" y="3650272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品，以换取过去、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7408" y="38788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现在或未来的商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7408" y="4061752"/>
            <a:ext cx="1092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业利益，或作为                            奖励措施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41697" y="2964472"/>
            <a:ext cx="1304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与专业医疗人士</a:t>
            </a:r>
            <a:r>
              <a:rPr sz="1200" i="1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/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政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41697" y="3193072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府官员的任何往来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41697" y="3421672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必须存</a:t>
            </a:r>
            <a:r>
              <a:rPr sz="1200" i="1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正当且有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41640" y="3650272"/>
            <a:ext cx="139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据可查的业务需求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，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41640" y="3878872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并获得书面许可。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38715" y="29644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您只能聘</a:t>
            </a:r>
            <a:r>
              <a:rPr sz="1200" i="1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用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专业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38652" y="31930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知识和经验适合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8652" y="34216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业务需求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专业医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38652" y="3650272"/>
            <a:ext cx="1304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疗人士</a:t>
            </a:r>
            <a:r>
              <a:rPr sz="1200" i="1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/</a:t>
            </a:r>
            <a:r>
              <a:rPr sz="1200" i="1" spc="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政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府官员。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15052" y="2964472"/>
            <a:ext cx="139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与政府官员或专业医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15052" y="3193072"/>
            <a:ext cx="139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疗人士的所有财务往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15052" y="3421672"/>
            <a:ext cx="154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来必须符合相关协议，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15052" y="3650272"/>
            <a:ext cx="139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并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按当地市场的合理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15052" y="38788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价格支付报酬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65187" y="2964472"/>
            <a:ext cx="1152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与专业医疗人士/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65187" y="31930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政府官员的所有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65187" y="34216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往来账目必</a:t>
            </a:r>
            <a:r>
              <a:rPr sz="1200" i="1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须</a:t>
            </a: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准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65163" y="3650272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确、详细地进行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65163" y="3878872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dirty="0">
                <a:solidFill>
                  <a:srgbClr val="3F3E40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记录</a:t>
            </a:r>
            <a:r>
              <a:rPr sz="1200" i="1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1200">
              <a:latin typeface="Noto Sans CJK SC Regular"/>
              <a:cs typeface="Noto Sans CJK SC Regula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239" y="2466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5239" y="4752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0042" y="1606219"/>
            <a:ext cx="2419350" cy="394970"/>
          </a:xfrm>
          <a:custGeom>
            <a:avLst/>
            <a:gdLst/>
            <a:ahLst/>
            <a:cxnLst/>
            <a:rect l="l" t="t" r="r" b="b"/>
            <a:pathLst>
              <a:path w="2419350" h="394969">
                <a:moveTo>
                  <a:pt x="2419337" y="0"/>
                </a:moveTo>
                <a:lnTo>
                  <a:pt x="2419337" y="0"/>
                </a:lnTo>
                <a:lnTo>
                  <a:pt x="0" y="0"/>
                </a:lnTo>
                <a:lnTo>
                  <a:pt x="0" y="394716"/>
                </a:lnTo>
                <a:lnTo>
                  <a:pt x="2419337" y="394716"/>
                </a:lnTo>
                <a:lnTo>
                  <a:pt x="24193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99958" y="2132761"/>
            <a:ext cx="1600200" cy="394970"/>
          </a:xfrm>
          <a:custGeom>
            <a:avLst/>
            <a:gdLst/>
            <a:ahLst/>
            <a:cxnLst/>
            <a:rect l="l" t="t" r="r" b="b"/>
            <a:pathLst>
              <a:path w="1600200" h="394969">
                <a:moveTo>
                  <a:pt x="1600200" y="0"/>
                </a:moveTo>
                <a:lnTo>
                  <a:pt x="0" y="0"/>
                </a:lnTo>
                <a:lnTo>
                  <a:pt x="0" y="394716"/>
                </a:lnTo>
                <a:lnTo>
                  <a:pt x="1600200" y="394716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3839" y="990015"/>
            <a:ext cx="6179820" cy="2988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报告潜在违规</a:t>
            </a:r>
            <a:endParaRPr sz="2600" dirty="0">
              <a:latin typeface="Noto Sans CJK SC Bold"/>
              <a:cs typeface="Noto Sans CJK SC Bold"/>
            </a:endParaRPr>
          </a:p>
          <a:p>
            <a:pPr marL="12700" marR="5080">
              <a:lnSpc>
                <a:spcPct val="164500"/>
              </a:lnSpc>
              <a:spcBef>
                <a:spcPts val="47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必须立即向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[</a:t>
            </a:r>
            <a:r>
              <a:rPr sz="2100" spc="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插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入相关人员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/</a:t>
            </a:r>
            <a:r>
              <a:rPr sz="2100" spc="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部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门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]</a:t>
            </a:r>
            <a:r>
              <a:rPr sz="2100" spc="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报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告任何违规行为。 个人可通过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[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插入报告说明</a:t>
            </a:r>
            <a:r>
              <a:rPr sz="2100" spc="-5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]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进行报告。</a:t>
            </a:r>
            <a:endParaRPr sz="2100" dirty="0">
              <a:latin typeface="Noto Sans CJK SC Regular"/>
              <a:cs typeface="Noto Sans CJK SC Regular"/>
            </a:endParaRPr>
          </a:p>
          <a:p>
            <a:pPr marL="12700" marR="558165">
              <a:lnSpc>
                <a:spcPct val="125000"/>
              </a:lnSpc>
              <a:spcBef>
                <a:spcPts val="1005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对于善意举报实际或潜在不当行为的任何人士， 我们都将</a:t>
            </a:r>
            <a:r>
              <a:rPr sz="2100" u="sng" dirty="0">
                <a:solidFill>
                  <a:srgbClr val="3F3E40"/>
                </a:solidFill>
                <a:uFill>
                  <a:solidFill>
                    <a:srgbClr val="3F3E40"/>
                  </a:solidFill>
                </a:uFill>
                <a:latin typeface="Noto Sans CJK SC Regular"/>
                <a:cs typeface="Noto Sans CJK SC Regular"/>
              </a:rPr>
              <a:t>保护其不受报复</a:t>
            </a: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2100" dirty="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1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我们会认真对待所有报告。</a:t>
            </a:r>
            <a:endParaRPr sz="2100" dirty="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3839" y="342315"/>
            <a:ext cx="2032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1555" y="207949"/>
            <a:ext cx="544067" cy="5440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6302" y="1661845"/>
            <a:ext cx="2967697" cy="34861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17900" y="4827692"/>
            <a:ext cx="21082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13</a:t>
            </a:fld>
            <a:endParaRPr sz="1000">
              <a:latin typeface="Gotham HTF Book"/>
              <a:cs typeface="Gotham HTF 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C6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402</Words>
  <Application>Microsoft Office PowerPoint</Application>
  <PresentationFormat>Custom</PresentationFormat>
  <Paragraphs>154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Noto Sans CJK SC Bold</vt:lpstr>
      <vt:lpstr>Noto Sans CJK SC Medium</vt:lpstr>
      <vt:lpstr>Noto Sans CJK SC Regular</vt:lpstr>
      <vt:lpstr>Arial</vt:lpstr>
      <vt:lpstr>Calibri</vt:lpstr>
      <vt:lpstr>Gotham HTF Book</vt:lpstr>
      <vt:lpstr>Office Theme</vt:lpstr>
      <vt:lpstr>PowerPoint Presentation</vt:lpstr>
      <vt:lpstr>诚信经营</vt:lpstr>
      <vt:lpstr>全球合规的关键领域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Ana Milutinovic</cp:lastModifiedBy>
  <cp:revision>2</cp:revision>
  <dcterms:created xsi:type="dcterms:W3CDTF">2021-11-30T15:55:45Z</dcterms:created>
  <dcterms:modified xsi:type="dcterms:W3CDTF">2021-11-30T16:03:12Z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2021-11-30T00:00:00Z</vt:filetime>
  </property>
</Properties>
</file>